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73" r:id="rId2"/>
    <p:sldId id="409" r:id="rId3"/>
    <p:sldId id="430" r:id="rId4"/>
    <p:sldId id="411" r:id="rId5"/>
    <p:sldId id="431" r:id="rId6"/>
    <p:sldId id="413" r:id="rId7"/>
    <p:sldId id="426" r:id="rId8"/>
    <p:sldId id="422" r:id="rId9"/>
    <p:sldId id="428" r:id="rId10"/>
    <p:sldId id="429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21" r:id="rId20"/>
  </p:sldIdLst>
  <p:sldSz cx="9906000" cy="6858000" type="A4"/>
  <p:notesSz cx="6761163" cy="9942513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C3F92"/>
    <a:srgbClr val="0B4993"/>
    <a:srgbClr val="663300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111" d="100"/>
          <a:sy n="111" d="100"/>
        </p:scale>
        <p:origin x="-141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274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30590" y="0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30.06.2022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2" y="9444911"/>
            <a:ext cx="2927416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30590" y="9444911"/>
            <a:ext cx="2930574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274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30590" y="0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4538"/>
            <a:ext cx="53863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4222" y="4721661"/>
            <a:ext cx="5412720" cy="44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" y="9444911"/>
            <a:ext cx="2927416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30590" y="9444911"/>
            <a:ext cx="2930574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Слайд №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30.06.2022</a:t>
            </a:fld>
            <a:endParaRPr lang="ru-RU" dirty="0"/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" y="1602817"/>
            <a:ext cx="9144000" cy="1250119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заместителя руководителя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экологическому, технологическому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атомному надзору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Самокиш Сергей Сергеевич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31380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37126" y="16347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11113" y="180975"/>
            <a:ext cx="9190359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20907"/>
            <a:ext cx="92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8383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проблемах </a:t>
            </a:r>
            <a:r>
              <a:rPr lang="ru-RU" sz="2800" dirty="0" smtClean="0"/>
              <a:t>прохождения </a:t>
            </a:r>
          </a:p>
          <a:p>
            <a:pPr algn="ctr"/>
            <a:r>
              <a:rPr lang="ru-RU" sz="2800" dirty="0" smtClean="0"/>
              <a:t>осенне-зимнего периода 2021-2022 гг. на </a:t>
            </a:r>
            <a:r>
              <a:rPr lang="ru-RU" sz="2800" dirty="0"/>
              <a:t>территории Алтайского края и </a:t>
            </a:r>
            <a:r>
              <a:rPr lang="ru-RU" sz="2800" dirty="0" smtClean="0"/>
              <a:t>Республики Алтай.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к прохождению осенне-зимнего периода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2022-2023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гг. 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7651" y="6273224"/>
            <a:ext cx="174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2022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1790"/>
              </p:ext>
            </p:extLst>
          </p:nvPr>
        </p:nvGraphicFramePr>
        <p:xfrm>
          <a:off x="632520" y="1412776"/>
          <a:ext cx="8136904" cy="330050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024336"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Графики подготовки к предстоящему отопительному периоду источников теплоты, тепловых сетей и систем теплопотребления разрабатываются до окончания текущего отопительного периода, но не позднее мая текущего года.</a:t>
                      </a:r>
                    </a:p>
                    <a:p>
                      <a:pPr algn="just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Следовательно, к отопительному периоду 2022-2023 годов должны быть разработаны новые мероприятия с учётом выявленных дефектов, а так же норм и правил при эксплуатации тепловых энергоустановок.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89131"/>
              </p:ext>
            </p:extLst>
          </p:nvPr>
        </p:nvGraphicFramePr>
        <p:xfrm>
          <a:off x="632520" y="1412776"/>
          <a:ext cx="8136904" cy="586082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0243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нарушения выявляемые при контроле за ходом подготовки к осенне-зимнему периоду.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отсутствует подготовленный теплотехнический и электротехнический персонал;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своевременно проводится ремонт оборудования, либо при приемке оборудования из ремонта, не проводится оценка качества ремонта;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проводится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вибродиагностический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контроль вращающихся механизмов;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проводится техническое диагностирование технических устройств;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проводится техническое освидетельствование строительных конструкций зданий и сооружений котельных, имеются здания и сооружения с видимыми повреждениями строительных конструкций;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54455"/>
              </p:ext>
            </p:extLst>
          </p:nvPr>
        </p:nvGraphicFramePr>
        <p:xfrm>
          <a:off x="632520" y="1412776"/>
          <a:ext cx="8136904" cy="512930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02433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проводятся необходимые инструментально-визуальное наружные и внутренние обследования дымовых труб;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организован (отсутствует) водно-химический режим тепловых энергоустановок и сетей;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подвергались гидравлическим испытаниям тепловые сети или же после проведения ремонтных работ и устранения, выявленных в ходе гидравлических испытаний дефектов не производятся повторные гидравлические испытания с целью определения прочности и плотности тепловых сетей;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персонал не обеспечен испытанными электрозащитными средствами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проведены испытания и измерения электрооборудования.</a:t>
                      </a: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71961"/>
              </p:ext>
            </p:extLst>
          </p:nvPr>
        </p:nvGraphicFramePr>
        <p:xfrm>
          <a:off x="632520" y="1412776"/>
          <a:ext cx="8136904" cy="366626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02433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допускается эксплуатация технических устройств без проведения экспертиз промышленной безопасности.</a:t>
                      </a:r>
                    </a:p>
                    <a:p>
                      <a:pPr marL="0" algn="just" defTabSz="914400" rtl="0" eaLnBrk="1" latinLnBrk="0" hangingPunct="1"/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выше изложенного следует, основной проблемой объектов теплоснабжения Алтайского края является  износ зданий, сооружений тепловых энергоустановок, тепловых сетей, не проведение необходимых диагностик, обследований, ремонтов оборудования, зданий и сооружений. 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6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1136576" y="901088"/>
            <a:ext cx="7784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/>
              <a:t>Управление обеспокоено, следующим при подготовке и прохождении осенне-зимнего периода 2022-2023.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21782"/>
              </p:ext>
            </p:extLst>
          </p:nvPr>
        </p:nvGraphicFramePr>
        <p:xfrm>
          <a:off x="560512" y="1844824"/>
          <a:ext cx="8136904" cy="512930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02433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	Ситуацией сложившейся в городе Яровом на МУП «ЯТЭК».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Управлением в декабре 2021 года проведена выездная проверка по контролю исполнения предписаний МУП «ЯТЭК». В ходе проведения проверки выявлено, что МУП «ЯТЭК» не устранило 52 нарушения из 120, в том числе непосредственно влияющих на прохождение осенне-зимнего периода, основные из них: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проведен капитальный ремонт паровому котлу, зданиям и сооружениям;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главный корпус ТЭЦ по результатам экспертизы промышленной безопасности не в полной мере соответствует требованиям промышленной безопасности;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1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33993"/>
              </p:ext>
            </p:extLst>
          </p:nvPr>
        </p:nvGraphicFramePr>
        <p:xfrm>
          <a:off x="632520" y="1412776"/>
          <a:ext cx="8280920" cy="5068349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302433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котлы эксплуатируется без экспертиз промышленной безопасности;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заменено 35 участков трубопроводов тепловых сетей с утонением стенки 20% и более;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бак-аккумулятор эксплуатируется в неисправном состоянии;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котлы эксплуатируются в неудовлетворительном состоянии, а так же им не проведена режимно-наладочные испытания;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отсутствует ремонтная документация, подтверждающая качество ремонта котлов;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другие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Таким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образом,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уже отмечались выше произошедшие в отопительном периоде аварийные ситуации и инциденты на теплоэлектроцентрали и не устраненные нарушения говорят о неудовлетворительном состоянии оборудования.</a:t>
                      </a:r>
                    </a:p>
                    <a:p>
                      <a:pPr marL="0" algn="just" defTabSz="914400" rtl="0" eaLnBrk="1" latinLnBrk="0" hangingPunct="1"/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32720"/>
              </p:ext>
            </p:extLst>
          </p:nvPr>
        </p:nvGraphicFramePr>
        <p:xfrm>
          <a:off x="632520" y="1233214"/>
          <a:ext cx="8136904" cy="598274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562478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	Ситуацией сложившейся в Муниципальном образовании Каменского района.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Управлением 09 сентября 2021 года, в рамках контроля хода подготовки к ОЗП, проведена выездная проверка МУП «Каменские теплосети». В ходе проведения проверки выявлено 260 нарушений, в том числе непосредственно влияющих на прохождение ОЗП: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отсутствует лицензия на эксплуатацию взрывопожароопасных и химически опасных производственных объектов I, II и III классов опасности;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проводится необходимый ремонт, диагностика, испытания котлов, сосудов, трубопроводов;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проводятся обследования зданий и сооружений;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организован (отсутствует) водно-химический режим тепловых энергоустановок и сетей;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проведена режимная наладка котлов в котельных</a:t>
                      </a:r>
                    </a:p>
                    <a:p>
                      <a:pPr algn="ctr"/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469"/>
              </p:ext>
            </p:extLst>
          </p:nvPr>
        </p:nvGraphicFramePr>
        <p:xfrm>
          <a:off x="632520" y="1412776"/>
          <a:ext cx="8136904" cy="351386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31236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	В период подготовки к ОЗП так же остро стоит вопрос с задолженностью у теплоснабжающих организаций за потребленную электроэнергию. По данным, представленным гарантирующими поставщиками: АО «</a:t>
                      </a:r>
                      <a:r>
                        <a:rPr lang="ru-RU" sz="23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Алтайэнергосбыт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АО «</a:t>
                      </a:r>
                      <a:r>
                        <a:rPr lang="ru-RU" sz="23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Алтайкрайэнерго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на территории Алтайского края на 23.06.2022, 149 котельных отключены от электроснабжения, по причине наличия задолженности по оплате электрической энергии. Отсутствие электричества не позволяет в полном объеме проводить ремонты и готовить котельные к отопительному периоду. </a:t>
                      </a:r>
                      <a:endParaRPr lang="ru-RU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06092"/>
              </p:ext>
            </p:extLst>
          </p:nvPr>
        </p:nvGraphicFramePr>
        <p:xfrm>
          <a:off x="488504" y="1301198"/>
          <a:ext cx="8208912" cy="2812829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7200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	По полученной информации от Минстроя Алтайского края на территории Алтайского края у 511 отопительных котельных отсутствует стационарный независимый источник электроснабжения. При отсутствии резервных источников питания на котельных в случае возникновения аварийной ситуации на источнике электроснабжения полностью отключается все оборудование, что приводит к перерывам в теплоснабжении потребителей.</a:t>
                      </a:r>
                      <a:endParaRPr lang="ru-RU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6082" name="Picture 2" descr="C:\Users\User\Desktop\АД 200 ЯМ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143601"/>
            <a:ext cx="3888432" cy="26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User\Desktop\ЯМЗ-7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98" y="4143601"/>
            <a:ext cx="3828904" cy="25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198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58346" y="1573966"/>
            <a:ext cx="6820501" cy="1971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3686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496616" y="845051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+mn-cs"/>
              </a:rPr>
              <a:t>Итоги оценки готовности муниципальных образований к прохождению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+mn-cs"/>
              </a:rPr>
              <a:t>ОЗП 2021-2022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76544"/>
              </p:ext>
            </p:extLst>
          </p:nvPr>
        </p:nvGraphicFramePr>
        <p:xfrm>
          <a:off x="416496" y="1340768"/>
          <a:ext cx="8284775" cy="4536504"/>
        </p:xfrm>
        <a:graphic>
          <a:graphicData uri="http://schemas.openxmlformats.org/drawingml/2006/table">
            <a:tbl>
              <a:tblPr/>
              <a:tblGrid>
                <a:gridCol w="8284775"/>
              </a:tblGrid>
              <a:tr h="45365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итогам оценки готовности на территории Алтайского края и Республике Алтай из 110 муниципальных образований готовыми к прохождению осенне-зимнего периода 2021-2022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гг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были признано 101 муниципальное образование,  9 муниципальных образований, расположенных на территории Алтайского края признаны не готовыми к осенне-зимнему периоду. </a:t>
                      </a:r>
                    </a:p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получают паспорта готовности более трех лет четыре муниципальных образования: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Тальменский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поссовет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Тальменского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района,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Хабарский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район, город Алейск, город Яровое 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7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660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496616" y="845051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+mn-cs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+mn-cs"/>
              </a:rPr>
              <a:t>рохождение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+mn-cs"/>
              </a:rPr>
              <a:t>осенне-зимнего периода 2021-2022 гг. на территории Алтайского края и Республике Алтай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03441"/>
              </p:ext>
            </p:extLst>
          </p:nvPr>
        </p:nvGraphicFramePr>
        <p:xfrm>
          <a:off x="416496" y="1844824"/>
          <a:ext cx="8284775" cy="4763549"/>
        </p:xfrm>
        <a:graphic>
          <a:graphicData uri="http://schemas.openxmlformats.org/drawingml/2006/table">
            <a:tbl>
              <a:tblPr/>
              <a:tblGrid>
                <a:gridCol w="8284775"/>
              </a:tblGrid>
              <a:tr h="45365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прохождении осенне-зимнего периода 2021-2022 гг. на территории Алтайского края и Республике Алтай аварийных ситуаций, приведших:</a:t>
                      </a:r>
                    </a:p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 прекращению теплоснабжения на срок более 24 часов; </a:t>
                      </a:r>
                    </a:p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 разрушению или повреждению оборудования объектов, которое привело к выходу из строя источников тепловой энергии или тепловых сетей на срок 3 суток и более;</a:t>
                      </a:r>
                    </a:p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 разрушению или повреждению сооружений, в которых находятся объекты, приведшие к прекращению теплоснабжения потребителей, не произошло.</a:t>
                      </a:r>
                    </a:p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 прекращению (ограничения) электроснабжения потребителей на срок 24 часа и более - не было.</a:t>
                      </a:r>
                    </a:p>
                    <a:p>
                      <a:pPr algn="just" fontAlgn="ctr"/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50874"/>
              </p:ext>
            </p:extLst>
          </p:nvPr>
        </p:nvGraphicFramePr>
        <p:xfrm>
          <a:off x="1208584" y="770635"/>
          <a:ext cx="7488832" cy="462579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462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Аварийные ситуации и инциденты на объектах теплоснабжения</a:t>
                      </a:r>
                      <a:endParaRPr lang="ru-RU" sz="20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19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20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2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770" y="5648960"/>
            <a:ext cx="594360" cy="396240"/>
          </a:xfrm>
        </p:spPr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56351"/>
              </p:ext>
            </p:extLst>
          </p:nvPr>
        </p:nvGraphicFramePr>
        <p:xfrm>
          <a:off x="211468" y="1340769"/>
          <a:ext cx="4967784" cy="5472607"/>
        </p:xfrm>
        <a:graphic>
          <a:graphicData uri="http://schemas.openxmlformats.org/drawingml/2006/table">
            <a:tbl>
              <a:tblPr/>
              <a:tblGrid>
                <a:gridCol w="4967784"/>
              </a:tblGrid>
              <a:tr h="5472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Яровое</a:t>
                      </a:r>
                    </a:p>
                    <a:p>
                      <a:pPr algn="just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период с 01.11.2021 по 08.11.2021 и с 18.12.2021 по 19.12.2021 в г. Яровом на теплоэлектроцентрали МУП «ЯТЭК» произошло 6 инцидентов на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котлоагрегатах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одна аварийная ситуация, классифицируемая, как авария в электроэнергетике (остановлен персоналом паровой котел по причине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зашлаковки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топки котла). 25 января был отключен паровой котел ст.№ 10. Инциденты и аварии привели к снижению параметров теплоносителя.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4034" name="Picture 2" descr="C:\Users\User\Downloads\IMG-20220628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412776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1522"/>
              </p:ext>
            </p:extLst>
          </p:nvPr>
        </p:nvGraphicFramePr>
        <p:xfrm>
          <a:off x="1640631" y="836712"/>
          <a:ext cx="7133049" cy="817525"/>
        </p:xfrm>
        <a:graphic>
          <a:graphicData uri="http://schemas.openxmlformats.org/drawingml/2006/table">
            <a:tbl>
              <a:tblPr/>
              <a:tblGrid>
                <a:gridCol w="7133049"/>
              </a:tblGrid>
              <a:tr h="817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Аварийные ситуации и инциденты на объектах теплоснабжения</a:t>
                      </a:r>
                      <a:endParaRPr lang="ru-RU" sz="20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19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20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2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770" y="5648960"/>
            <a:ext cx="594360" cy="396240"/>
          </a:xfrm>
        </p:spPr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45058" name="Picture 2" descr="E:\ятэк\20210818_103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68" y="1712240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E:\ятэк\20210818_153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0808"/>
            <a:ext cx="3096344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625" y="6093295"/>
            <a:ext cx="90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latin typeface="+mn-lt"/>
                <a:cs typeface="+mn-cs"/>
              </a:rPr>
              <a:t>инциденты и авария привели к снижению параметров теплоносителя</a:t>
            </a:r>
          </a:p>
        </p:txBody>
      </p:sp>
    </p:spTree>
    <p:extLst>
      <p:ext uri="{BB962C8B-B14F-4D97-AF65-F5344CB8AC3E}">
        <p14:creationId xmlns:p14="http://schemas.microsoft.com/office/powerpoint/2010/main" val="41985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11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2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4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770" y="5648960"/>
            <a:ext cx="594360" cy="396240"/>
          </a:xfrm>
        </p:spPr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8063"/>
              </p:ext>
            </p:extLst>
          </p:nvPr>
        </p:nvGraphicFramePr>
        <p:xfrm>
          <a:off x="268625" y="1340768"/>
          <a:ext cx="8505056" cy="313469"/>
        </p:xfrm>
        <a:graphic>
          <a:graphicData uri="http://schemas.openxmlformats.org/drawingml/2006/table">
            <a:tbl>
              <a:tblPr/>
              <a:tblGrid>
                <a:gridCol w="850505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Аварийные ситуации и инциденты на объектах теплоснабжения</a:t>
                      </a:r>
                      <a:endParaRPr lang="ru-RU" sz="20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48536"/>
              </p:ext>
            </p:extLst>
          </p:nvPr>
        </p:nvGraphicFramePr>
        <p:xfrm>
          <a:off x="638931" y="1988840"/>
          <a:ext cx="7920880" cy="1471709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Барнаул</a:t>
                      </a:r>
                    </a:p>
                    <a:p>
                      <a:pPr algn="ctr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тепловых сетях АО «Барнаульская генерация» допущено 59 аварийных ситуаций и инцидентов, которые привели к перерыву в теплоснабжении более 6 часов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3672108"/>
            <a:ext cx="3825721" cy="2871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0" y="3662980"/>
            <a:ext cx="3837879" cy="28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11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2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4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770" y="5648960"/>
            <a:ext cx="594360" cy="396240"/>
          </a:xfrm>
        </p:spPr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88442"/>
              </p:ext>
            </p:extLst>
          </p:nvPr>
        </p:nvGraphicFramePr>
        <p:xfrm>
          <a:off x="268625" y="1340768"/>
          <a:ext cx="8505056" cy="313469"/>
        </p:xfrm>
        <a:graphic>
          <a:graphicData uri="http://schemas.openxmlformats.org/drawingml/2006/table">
            <a:tbl>
              <a:tblPr/>
              <a:tblGrid>
                <a:gridCol w="850505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Аварийные ситуации и инциденты на объектах теплоснабжения</a:t>
                      </a:r>
                      <a:endParaRPr lang="ru-RU" sz="20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62204"/>
              </p:ext>
            </p:extLst>
          </p:nvPr>
        </p:nvGraphicFramePr>
        <p:xfrm>
          <a:off x="638931" y="1988840"/>
          <a:ext cx="4098045" cy="4464496"/>
        </p:xfrm>
        <a:graphic>
          <a:graphicData uri="http://schemas.openxmlformats.org/drawingml/2006/table">
            <a:tbl>
              <a:tblPr/>
              <a:tblGrid>
                <a:gridCol w="4098045"/>
              </a:tblGrid>
              <a:tr h="446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с.Бочкари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29.03.2022 аварийная ситуация произошла на котельной в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с.Бочкари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Целинного района МУП ЖКХ «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Бочкари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из-за перерыва электроснабжения и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прекращения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циркуляции воды через котёл произошло повышение давления воды и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повреждение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котла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4034" name="Picture 2" descr="C:\Users\pleshivcev\Downloads\IMG_20220330_115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2780928"/>
            <a:ext cx="4310947" cy="32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/>
              <a:t>П</a:t>
            </a:r>
            <a:r>
              <a:rPr lang="ru-RU" sz="2000" dirty="0" smtClean="0"/>
              <a:t>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1701"/>
              </p:ext>
            </p:extLst>
          </p:nvPr>
        </p:nvGraphicFramePr>
        <p:xfrm>
          <a:off x="560512" y="1412776"/>
          <a:ext cx="8130493" cy="5495069"/>
        </p:xfrm>
        <a:graphic>
          <a:graphicData uri="http://schemas.openxmlformats.org/drawingml/2006/table">
            <a:tbl>
              <a:tblPr/>
              <a:tblGrid>
                <a:gridCol w="8130493"/>
              </a:tblGrid>
              <a:tr h="5183436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теплоснабжающих,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теплосетевых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организаций и потребителей тепловой энергии к отопительному периоду осуществляется органами местного самоуправления поселений, городских округов 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подготовке к отопительному периоду для обеспечения надежности теплоснабжения потребителей, теплоснабжающим и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теплосетевым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организациям необходимо выполнить в установленные сроки комплекс мероприятий, основными из которых являются: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устранение выявленных нарушений в тепловых и гидравлических режимах работы тепловых энергоустановок;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испытания оборудования источников теплоты, тепловых сетей, тепловых пунктов и систем теплопотребления на плотность и прочность;</a:t>
                      </a:r>
                    </a:p>
                    <a:p>
                      <a:pPr marL="0" algn="just" defTabSz="914400" rtl="0" eaLnBrk="1" fontAlgn="ctr" latinLnBrk="0" hangingPunct="1"/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5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6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8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784046" y="9010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/>
              <a:t> Подготовка </a:t>
            </a:r>
            <a:r>
              <a:rPr lang="ru-RU" sz="2000" dirty="0"/>
              <a:t>к прохождению осенне-зимнего периода 2022-2023</a:t>
            </a:r>
            <a:endParaRPr lang="ru-RU" sz="2000" dirty="0">
              <a:latin typeface="Times New Roman"/>
              <a:ea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290"/>
              </p:ext>
            </p:extLst>
          </p:nvPr>
        </p:nvGraphicFramePr>
        <p:xfrm>
          <a:off x="632520" y="1233214"/>
          <a:ext cx="8136904" cy="5674631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567463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шурфовки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тепловых сетей, вырезки из трубопроводов для определения коррозионного износа металла труб;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промывка оборудования и коммуникаций источников теплоты, трубопроводов тепловых сетей, тепловых пунктов и систем теплопотребления;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испытания тепловых сетей на тепловые и гидравлические потери, максимальную температуру теплоносителя в соответствии с установленными  сроками;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разработка эксплуатационных режимов систем теплоснабжения, а также мероприятий по их внедрению.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подготовке к предстоящему отопительному периоду выявляются дефекты в работе оборудования и отклонения от гидравлического и теплового режимов, составляются планы работ, подготавливается необходимая техническая документация и материально-технические ресурсы. 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1" marR="9391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3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20739</TotalTime>
  <Words>1054</Words>
  <Application>Microsoft Office PowerPoint</Application>
  <PresentationFormat>Лист A4 (210x297 мм)</PresentationFormat>
  <Paragraphs>131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Соседство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Андрей Александрович Плешивцев</cp:lastModifiedBy>
  <cp:revision>1221</cp:revision>
  <cp:lastPrinted>2022-03-15T08:37:37Z</cp:lastPrinted>
  <dcterms:created xsi:type="dcterms:W3CDTF">2012-04-16T06:44:06Z</dcterms:created>
  <dcterms:modified xsi:type="dcterms:W3CDTF">2022-06-30T02:29:01Z</dcterms:modified>
</cp:coreProperties>
</file>